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8" r:id="rId10"/>
    <p:sldId id="270" r:id="rId11"/>
    <p:sldId id="266" r:id="rId12"/>
    <p:sldId id="267" r:id="rId13"/>
    <p:sldId id="314" r:id="rId14"/>
    <p:sldId id="265" r:id="rId15"/>
    <p:sldId id="272" r:id="rId16"/>
    <p:sldId id="273" r:id="rId17"/>
    <p:sldId id="274" r:id="rId18"/>
    <p:sldId id="276" r:id="rId19"/>
    <p:sldId id="275" r:id="rId20"/>
    <p:sldId id="277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307" r:id="rId29"/>
    <p:sldId id="308" r:id="rId30"/>
    <p:sldId id="286" r:id="rId31"/>
    <p:sldId id="287" r:id="rId32"/>
    <p:sldId id="315" r:id="rId33"/>
    <p:sldId id="290" r:id="rId34"/>
    <p:sldId id="289" r:id="rId35"/>
    <p:sldId id="291" r:id="rId36"/>
    <p:sldId id="306" r:id="rId37"/>
    <p:sldId id="316" r:id="rId38"/>
    <p:sldId id="317" r:id="rId39"/>
    <p:sldId id="318" r:id="rId40"/>
    <p:sldId id="320" r:id="rId41"/>
    <p:sldId id="319" r:id="rId42"/>
    <p:sldId id="321" r:id="rId43"/>
    <p:sldId id="322" r:id="rId44"/>
    <p:sldId id="325" r:id="rId45"/>
    <p:sldId id="326" r:id="rId46"/>
    <p:sldId id="327" r:id="rId47"/>
    <p:sldId id="328" r:id="rId48"/>
    <p:sldId id="329" r:id="rId49"/>
    <p:sldId id="293" r:id="rId50"/>
    <p:sldId id="294" r:id="rId51"/>
    <p:sldId id="334" r:id="rId52"/>
    <p:sldId id="335" r:id="rId53"/>
    <p:sldId id="295" r:id="rId54"/>
    <p:sldId id="312" r:id="rId55"/>
    <p:sldId id="313" r:id="rId56"/>
    <p:sldId id="296" r:id="rId57"/>
    <p:sldId id="297" r:id="rId58"/>
    <p:sldId id="298" r:id="rId59"/>
    <p:sldId id="299" r:id="rId60"/>
    <p:sldId id="301" r:id="rId61"/>
    <p:sldId id="300" r:id="rId62"/>
    <p:sldId id="302" r:id="rId63"/>
    <p:sldId id="303" r:id="rId64"/>
    <p:sldId id="304" r:id="rId65"/>
    <p:sldId id="305" r:id="rId66"/>
    <p:sldId id="309" r:id="rId67"/>
    <p:sldId id="310" r:id="rId68"/>
    <p:sldId id="336" r:id="rId69"/>
    <p:sldId id="311" r:id="rId70"/>
    <p:sldId id="324" r:id="rId71"/>
    <p:sldId id="337" r:id="rId72"/>
    <p:sldId id="323" r:id="rId73"/>
    <p:sldId id="330" r:id="rId74"/>
    <p:sldId id="331" r:id="rId75"/>
    <p:sldId id="332" r:id="rId76"/>
    <p:sldId id="333" r:id="rId7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vent_x-ray_4_thmV (pe - вещественное)" id="{668C8CB9-0396-4634-900D-13E881571FEF}">
          <p14:sldIdLst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</p14:sldIdLst>
        </p14:section>
        <p14:section name="event_x-ray_4_thmV (pe - дискретное)" id="{E5208BF4-2147-4644-9216-02318B312974}">
          <p14:sldIdLst>
            <p14:sldId id="268"/>
            <p14:sldId id="270"/>
            <p14:sldId id="266"/>
            <p14:sldId id="267"/>
            <p14:sldId id="314"/>
          </p14:sldIdLst>
        </p14:section>
        <p14:section name="event_x-ray_5_thmV" id="{A7E40F7B-5B47-4555-83F4-9ADED61C1E32}">
          <p14:sldIdLst>
            <p14:sldId id="265"/>
            <p14:sldId id="272"/>
            <p14:sldId id="273"/>
          </p14:sldIdLst>
        </p14:section>
        <p14:section name="event_x-ray_6_thmV" id="{756709F0-B03D-46DD-885F-BEF7F10BE753}">
          <p14:sldIdLst>
            <p14:sldId id="274"/>
            <p14:sldId id="276"/>
            <p14:sldId id="275"/>
          </p14:sldIdLst>
        </p14:section>
        <p14:section name="event_x-ray_7_thmV" id="{0D477198-EB0C-4E3F-B02C-9CFACC67861B}">
          <p14:sldIdLst>
            <p14:sldId id="277"/>
            <p14:sldId id="280"/>
            <p14:sldId id="279"/>
          </p14:sldIdLst>
        </p14:section>
        <p14:section name="event_x-ray_8_thmV" id="{74C2F9E0-05ED-4717-904C-F41C615C034F}">
          <p14:sldIdLst>
            <p14:sldId id="281"/>
            <p14:sldId id="282"/>
            <p14:sldId id="283"/>
          </p14:sldIdLst>
        </p14:section>
        <p14:section name="event_x-ray_9_thmV" id="{5984556F-A315-4FD1-9047-A6E6491EF7C2}">
          <p14:sldIdLst>
            <p14:sldId id="284"/>
            <p14:sldId id="285"/>
            <p14:sldId id="307"/>
            <p14:sldId id="308"/>
          </p14:sldIdLst>
        </p14:section>
        <p14:section name="event_x-ray_10_thmV_recalib" id="{80668CFA-B2C9-457F-B293-D18D293A06AE}">
          <p14:sldIdLst>
            <p14:sldId id="286"/>
            <p14:sldId id="287"/>
            <p14:sldId id="315"/>
          </p14:sldIdLst>
        </p14:section>
        <p14:section name="event_x-ray_10_thmV" id="{AF9C5356-935A-49C3-ACF6-0FF35F251857}">
          <p14:sldIdLst>
            <p14:sldId id="290"/>
            <p14:sldId id="289"/>
          </p14:sldIdLst>
        </p14:section>
        <p14:section name="event_x-ray_12_thmV" id="{678D76E1-687F-45BE-BA94-30CD63CC47D6}">
          <p14:sldIdLst>
            <p14:sldId id="291"/>
            <p14:sldId id="306"/>
          </p14:sldIdLst>
        </p14:section>
        <p14:section name="event_x-ray_18_small_2" id="{DB0C8ADB-DE47-4D64-87D4-2DE34E5CDDF3}">
          <p14:sldIdLst>
            <p14:sldId id="316"/>
            <p14:sldId id="317"/>
          </p14:sldIdLst>
        </p14:section>
        <p14:section name="event_x-ray_18_thmV" id="{8E0B690D-817A-43FF-9FDC-EDB704896EC5}">
          <p14:sldIdLst>
            <p14:sldId id="318"/>
            <p14:sldId id="320"/>
            <p14:sldId id="319"/>
            <p14:sldId id="321"/>
            <p14:sldId id="322"/>
            <p14:sldId id="325"/>
            <p14:sldId id="326"/>
            <p14:sldId id="327"/>
            <p14:sldId id="328"/>
            <p14:sldId id="329"/>
          </p14:sldIdLst>
        </p14:section>
        <p14:section name="simp problem" id="{DF9875E0-09F4-4C3E-949A-E99DED61C0E0}">
          <p14:sldIdLst>
            <p14:sldId id="293"/>
          </p14:sldIdLst>
        </p14:section>
        <p14:section name="event_Cd_14_thmV" id="{52BF8F32-9651-4A03-842F-9066960204F6}">
          <p14:sldIdLst>
            <p14:sldId id="294"/>
          </p14:sldIdLst>
        </p14:section>
        <p14:section name="event_Cd_18_th300mV" id="{29FEC16B-65F8-4C7E-8A52-072DE11C9AB9}">
          <p14:sldIdLst>
            <p14:sldId id="334"/>
            <p14:sldId id="335"/>
          </p14:sldIdLst>
        </p14:section>
        <p14:section name="event_Cd_20_th400mV" id="{53AA0F4B-A38D-403E-9C92-33886D506AC3}">
          <p14:sldIdLst>
            <p14:sldId id="295"/>
            <p14:sldId id="312"/>
            <p14:sldId id="313"/>
          </p14:sldIdLst>
        </p14:section>
        <p14:section name="sipm_46V" id="{E3CC0438-9D14-46F6-95DC-8FAEA92F605A}">
          <p14:sldIdLst>
            <p14:sldId id="296"/>
          </p14:sldIdLst>
        </p14:section>
        <p14:section name="sipm_46V_run2" id="{90D839F4-8DB1-4AA2-B8BB-F5C979879AD8}">
          <p14:sldIdLst>
            <p14:sldId id="297"/>
          </p14:sldIdLst>
        </p14:section>
        <p14:section name="sipm_double_integral_calib" id="{7F71C8D1-7DD5-4B1D-B587-DDDFD18B7A60}">
          <p14:sldIdLst>
            <p14:sldId id="298"/>
            <p14:sldId id="299"/>
            <p14:sldId id="301"/>
            <p14:sldId id="300"/>
            <p14:sldId id="302"/>
            <p14:sldId id="303"/>
            <p14:sldId id="304"/>
            <p14:sldId id="305"/>
          </p14:sldIdLst>
        </p14:section>
        <p14:section name="sipm event_x_ray_18_2mmColl" id="{3B1771B9-480D-478A-A7B5-9D40CD2E78D9}">
          <p14:sldIdLst>
            <p14:sldId id="309"/>
            <p14:sldId id="310"/>
            <p14:sldId id="336"/>
            <p14:sldId id="311"/>
            <p14:sldId id="324"/>
            <p14:sldId id="337"/>
            <p14:sldId id="323"/>
            <p14:sldId id="330"/>
            <p14:sldId id="331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4660"/>
  </p:normalViewPr>
  <p:slideViewPr>
    <p:cSldViewPr snapToGrid="0">
      <p:cViewPr varScale="1">
        <p:scale>
          <a:sx n="77" d="100"/>
          <a:sy n="77" d="100"/>
        </p:scale>
        <p:origin x="439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BF346-B8E3-423C-8DBA-B6FB7A508301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7D78B-B3DF-4BE3-823F-BD4541A2D7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140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7D78B-B3DF-4BE3-823F-BD4541A2D7A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573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7D78B-B3DF-4BE3-823F-BD4541A2D7A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653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7D78B-B3DF-4BE3-823F-BD4541A2D7A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2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7D78B-B3DF-4BE3-823F-BD4541A2D7A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13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29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41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81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50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46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22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83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72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64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71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08F02-D60D-4EFB-97EA-308D6CBD9D8A}" type="datetimeFigureOut">
              <a:rPr lang="ru-RU" smtClean="0"/>
              <a:t>07.11.2017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FA77E-7D9E-4757-8606-4141FAFB2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4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интеграла, </a:t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event_x-ray_4_thmV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888" y="1234440"/>
            <a:ext cx="1194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Порог на значение интеграла от одного пика необходим, чтобы еще сильнее подавить вклад наводок.</a:t>
            </a:r>
          </a:p>
          <a:p>
            <a:r>
              <a:rPr lang="ru-RU" dirty="0" smtClean="0"/>
              <a:t>Порог</a:t>
            </a:r>
            <a:r>
              <a:rPr lang="en-US" dirty="0" smtClean="0"/>
              <a:t> 750 mV*ns </a:t>
            </a:r>
            <a:r>
              <a:rPr lang="ru-RU" dirty="0" smtClean="0"/>
              <a:t>везде, кроме </a:t>
            </a:r>
            <a:r>
              <a:rPr lang="en-US" dirty="0" smtClean="0"/>
              <a:t>ch49 (</a:t>
            </a:r>
            <a:r>
              <a:rPr lang="en-US" dirty="0" err="1" smtClean="0"/>
              <a:t>th</a:t>
            </a:r>
            <a:r>
              <a:rPr lang="en-US" dirty="0" smtClean="0"/>
              <a:t> = 500) </a:t>
            </a:r>
            <a:r>
              <a:rPr lang="ru-RU" dirty="0" smtClean="0"/>
              <a:t>и </a:t>
            </a:r>
            <a:r>
              <a:rPr lang="en-US" dirty="0" smtClean="0"/>
              <a:t>ch44 (</a:t>
            </a:r>
            <a:r>
              <a:rPr lang="ru-RU" dirty="0" smtClean="0"/>
              <a:t>порог не определён, т.к. спектр </a:t>
            </a:r>
            <a:r>
              <a:rPr lang="en-US" dirty="0" smtClean="0"/>
              <a:t>1pe </a:t>
            </a:r>
            <a:r>
              <a:rPr lang="ru-RU" dirty="0" smtClean="0"/>
              <a:t>перекрывается с наводкой</a:t>
            </a:r>
            <a:r>
              <a:rPr lang="en-US" dirty="0" smtClean="0"/>
              <a:t>)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2" y="2450312"/>
            <a:ext cx="5590472" cy="32189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64" y="2389676"/>
            <a:ext cx="5715801" cy="3309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887" y="6014050"/>
            <a:ext cx="6014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вещественное, что не совсем верно.</a:t>
            </a:r>
          </a:p>
          <a:p>
            <a:r>
              <a:rPr lang="ru-RU" dirty="0" smtClean="0"/>
              <a:t>Но я могу удостовериться в правильности калибровок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65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758021"/>
              </p:ext>
            </p:extLst>
          </p:nvPr>
        </p:nvGraphicFramePr>
        <p:xfrm>
          <a:off x="2338971" y="1323703"/>
          <a:ext cx="7005325" cy="4075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088"/>
                <a:gridCol w="1385088"/>
                <a:gridCol w="1385088"/>
                <a:gridCol w="1431897"/>
                <a:gridCol w="1418164"/>
              </a:tblGrid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.3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3093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16.4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11.6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19.1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89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Среднее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8478" y="5502868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</a:t>
            </a:r>
            <a:r>
              <a:rPr lang="en-US" dirty="0" smtClean="0"/>
              <a:t> 129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столбцу:</a:t>
            </a:r>
            <a:r>
              <a:rPr lang="en-US" dirty="0" smtClean="0"/>
              <a:t> 50</a:t>
            </a:r>
            <a:r>
              <a:rPr lang="ru-RU" dirty="0" smtClean="0"/>
              <a:t>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строке:</a:t>
            </a:r>
            <a:r>
              <a:rPr lang="en-US" dirty="0" smtClean="0"/>
              <a:t> 43</a:t>
            </a:r>
            <a:r>
              <a:rPr lang="ru-RU" dirty="0" smtClean="0"/>
              <a:t> 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982789" y="3570514"/>
            <a:ext cx="4415245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5982789" y="531223"/>
            <a:ext cx="0" cy="30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23863" y="3796937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635714" y="414439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1588" y="414439"/>
            <a:ext cx="43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событии</a:t>
            </a:r>
            <a:r>
              <a:rPr lang="en-US" dirty="0" smtClean="0"/>
              <a:t> 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дискретное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35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13" y="915890"/>
            <a:ext cx="6144128" cy="353553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904" y="4643692"/>
            <a:ext cx="3597945" cy="206085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849" y="4700282"/>
            <a:ext cx="3530065" cy="200548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4" y="915890"/>
            <a:ext cx="4951120" cy="297995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4" y="3905894"/>
            <a:ext cx="4951120" cy="2952106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 flipH="1">
            <a:off x="4206240" y="621722"/>
            <a:ext cx="235131" cy="29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4153989" y="727910"/>
            <a:ext cx="574765" cy="317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32068" y="414439"/>
            <a:ext cx="8159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Это условие  ничего не значит физически, просто я для </a:t>
            </a:r>
            <a:r>
              <a:rPr lang="ru-RU" sz="1100" b="1" dirty="0" smtClean="0"/>
              <a:t>каждого</a:t>
            </a:r>
            <a:r>
              <a:rPr lang="ru-RU" sz="1100" dirty="0" smtClean="0"/>
              <a:t> канала писал в дерево значение координат</a:t>
            </a:r>
            <a:endParaRPr lang="ru-RU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8055943" y="4341549"/>
            <a:ext cx="151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артефакты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19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Причина артефакта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679"/>
            <a:ext cx="4693920" cy="266996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487679"/>
            <a:ext cx="4645457" cy="2669962"/>
          </a:xfrm>
          <a:prstGeom prst="rect">
            <a:avLst/>
          </a:prstGeom>
        </p:spPr>
      </p:pic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22653"/>
              </p:ext>
            </p:extLst>
          </p:nvPr>
        </p:nvGraphicFramePr>
        <p:xfrm>
          <a:off x="0" y="3645320"/>
          <a:ext cx="5381898" cy="3159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105"/>
                <a:gridCol w="1064105"/>
                <a:gridCol w="1064105"/>
                <a:gridCol w="1100067"/>
                <a:gridCol w="1089516"/>
              </a:tblGrid>
              <a:tr h="36411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42213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7051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9132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-78377" y="327067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abs(</a:t>
            </a:r>
            <a:r>
              <a:rPr lang="en-US" sz="11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x_cog_position</a:t>
            </a:r>
            <a:r>
              <a:rPr lang="en-US" sz="11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&lt; 0.1 &amp;&amp; </a:t>
            </a:r>
            <a:r>
              <a:rPr lang="en-US" sz="11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ch_id</a:t>
            </a:r>
            <a:r>
              <a:rPr lang="en-US" sz="11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52 &amp;&amp; </a:t>
            </a:r>
            <a:r>
              <a:rPr lang="en-US" sz="11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run_id</a:t>
            </a:r>
            <a:r>
              <a:rPr lang="en-US" sz="11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3403 &amp;&amp; </a:t>
            </a:r>
            <a:r>
              <a:rPr lang="en-US" sz="11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event_id</a:t>
            </a:r>
            <a:r>
              <a:rPr lang="en-US" sz="11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6</a:t>
            </a:r>
            <a:endParaRPr lang="ru-RU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5947954" y="3645319"/>
            <a:ext cx="479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Действительно, центр тяжести в нуле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69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Посмотрю на усредненные сигналы - можно ли считать 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как интеграл от среднего сигнала?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" y="369332"/>
            <a:ext cx="5275195" cy="2938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5485" y="869218"/>
            <a:ext cx="128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</a:t>
            </a:r>
            <a:r>
              <a:rPr lang="en-US" dirty="0" smtClean="0"/>
              <a:t> </a:t>
            </a:r>
            <a:r>
              <a:rPr lang="ru-RU" dirty="0" smtClean="0"/>
              <a:t>32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19" y="369331"/>
            <a:ext cx="5172891" cy="28887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12301" y="642110"/>
            <a:ext cx="42236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</a:t>
            </a:r>
            <a:r>
              <a:rPr lang="en-US" dirty="0" smtClean="0"/>
              <a:t> 41</a:t>
            </a:r>
          </a:p>
          <a:p>
            <a:r>
              <a:rPr lang="en-US" dirty="0" err="1"/>
              <a:t>Int</a:t>
            </a:r>
            <a:r>
              <a:rPr lang="en-US" dirty="0"/>
              <a:t> = 3761.68 </a:t>
            </a:r>
            <a:r>
              <a:rPr lang="en-US" dirty="0" smtClean="0"/>
              <a:t>mV*ns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N_pe</a:t>
            </a:r>
            <a:r>
              <a:rPr lang="en-US" dirty="0" smtClean="0"/>
              <a:t>&gt; (</a:t>
            </a:r>
            <a:r>
              <a:rPr lang="ru-RU" dirty="0" err="1"/>
              <a:t>интегрир</a:t>
            </a:r>
            <a:r>
              <a:rPr lang="ru-RU" dirty="0"/>
              <a:t>. ср. сигнала</a:t>
            </a:r>
            <a:r>
              <a:rPr lang="en-US" dirty="0" smtClean="0"/>
              <a:t>) = 2.4</a:t>
            </a:r>
            <a:endParaRPr lang="ru-RU" dirty="0" smtClean="0"/>
          </a:p>
          <a:p>
            <a:r>
              <a:rPr lang="en-US" dirty="0"/>
              <a:t>&lt;</a:t>
            </a:r>
            <a:r>
              <a:rPr lang="en-US" dirty="0" err="1"/>
              <a:t>N_pe</a:t>
            </a:r>
            <a:r>
              <a:rPr lang="en-US" dirty="0"/>
              <a:t>&gt; </a:t>
            </a:r>
            <a:r>
              <a:rPr lang="en-US" dirty="0" smtClean="0"/>
              <a:t>(</a:t>
            </a:r>
            <a:r>
              <a:rPr lang="ru-RU" dirty="0"/>
              <a:t>обработка инд. событий</a:t>
            </a:r>
            <a:r>
              <a:rPr lang="en-US" dirty="0" smtClean="0"/>
              <a:t>) =</a:t>
            </a:r>
            <a:r>
              <a:rPr lang="ru-RU" dirty="0" smtClean="0"/>
              <a:t> 19.1</a:t>
            </a:r>
          </a:p>
          <a:p>
            <a:endParaRPr lang="ru-RU" dirty="0"/>
          </a:p>
          <a:p>
            <a:endParaRPr lang="en-US" dirty="0" smtClean="0"/>
          </a:p>
          <a:p>
            <a:r>
              <a:rPr lang="en-US" dirty="0" smtClean="0"/>
              <a:t>From </a:t>
            </a:r>
            <a:r>
              <a:rPr lang="ru-RU" dirty="0" smtClean="0"/>
              <a:t>97000</a:t>
            </a:r>
            <a:r>
              <a:rPr lang="en-US" dirty="0" smtClean="0"/>
              <a:t> to </a:t>
            </a:r>
            <a:r>
              <a:rPr lang="ru-RU" dirty="0"/>
              <a:t>114600</a:t>
            </a:r>
            <a:endParaRPr lang="en-US" dirty="0" smtClean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643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интеграла, </a:t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event_x-ray_5_thmV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8106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Интенсивность еще небольшая – могу пользоваться одиночным интегралом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99101"/>
            <a:ext cx="5471744" cy="30394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63" y="1180011"/>
            <a:ext cx="4963469" cy="27260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564" y="3979817"/>
            <a:ext cx="4963468" cy="27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1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4413"/>
              </p:ext>
            </p:extLst>
          </p:nvPr>
        </p:nvGraphicFramePr>
        <p:xfrm>
          <a:off x="2338971" y="1323703"/>
          <a:ext cx="7005325" cy="4075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088"/>
                <a:gridCol w="1385088"/>
                <a:gridCol w="1385088"/>
                <a:gridCol w="1431897"/>
                <a:gridCol w="1418164"/>
              </a:tblGrid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.8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309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13.3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8.5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15.2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8.8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13.2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29.6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28.6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13.2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42.3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89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8.5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13.8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12.3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Среднее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8478" y="5502868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</a:t>
            </a:r>
            <a:r>
              <a:rPr lang="en-US" dirty="0" smtClean="0"/>
              <a:t> 285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столбцу:</a:t>
            </a:r>
            <a:r>
              <a:rPr lang="en-US" dirty="0" smtClean="0"/>
              <a:t> 100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строке:</a:t>
            </a:r>
            <a:r>
              <a:rPr lang="en-US" dirty="0" smtClean="0"/>
              <a:t> 93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982789" y="3570514"/>
            <a:ext cx="4415245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5982789" y="531223"/>
            <a:ext cx="0" cy="30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23863" y="3796937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635714" y="414439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1588" y="414439"/>
            <a:ext cx="43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событии</a:t>
            </a:r>
            <a:r>
              <a:rPr lang="en-US" dirty="0" smtClean="0"/>
              <a:t> 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дискретное </a:t>
            </a:r>
            <a:endParaRPr lang="ru-RU" dirty="0"/>
          </a:p>
        </p:txBody>
      </p:sp>
      <p:sp>
        <p:nvSpPr>
          <p:cNvPr id="2" name="Овал 1"/>
          <p:cNvSpPr/>
          <p:nvPr/>
        </p:nvSpPr>
        <p:spPr>
          <a:xfrm>
            <a:off x="6644640" y="1220149"/>
            <a:ext cx="2464526" cy="853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3722915" y="2934788"/>
            <a:ext cx="1284514" cy="853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7905205" y="2934788"/>
            <a:ext cx="1284514" cy="853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763922" y="2081348"/>
            <a:ext cx="2541083" cy="853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8259360" y="702659"/>
            <a:ext cx="280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Странные совпадения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48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51" y="783771"/>
            <a:ext cx="6858233" cy="38927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1" y="786413"/>
            <a:ext cx="5127664" cy="30522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69" y="3838670"/>
            <a:ext cx="5039547" cy="30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интеграла, </a:t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event_x-ray_6_thmV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1307219"/>
            <a:ext cx="9826305" cy="5442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" y="860829"/>
            <a:ext cx="1247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87 </a:t>
            </a:r>
            <a:r>
              <a:rPr lang="en-US" dirty="0" err="1" smtClean="0"/>
              <a:t>pe</a:t>
            </a:r>
            <a:r>
              <a:rPr lang="en-US" dirty="0" smtClean="0"/>
              <a:t>. </a:t>
            </a:r>
            <a:r>
              <a:rPr lang="ru-RU" dirty="0" smtClean="0"/>
              <a:t>Пока терпимо, но скоро нужно будет переходить на двойной интеграл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1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52517"/>
              </p:ext>
            </p:extLst>
          </p:nvPr>
        </p:nvGraphicFramePr>
        <p:xfrm>
          <a:off x="2338971" y="1323703"/>
          <a:ext cx="7005325" cy="4075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088"/>
                <a:gridCol w="1385088"/>
                <a:gridCol w="1385088"/>
                <a:gridCol w="1431897"/>
                <a:gridCol w="1418164"/>
              </a:tblGrid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.8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309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5.7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11.8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11.5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7.3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45.5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32.7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11.1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57.3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13.4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89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11.3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20.2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Среднее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8478" y="5502868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</a:t>
            </a:r>
            <a:r>
              <a:rPr lang="en-US" dirty="0" smtClean="0"/>
              <a:t> 329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столбцу:</a:t>
            </a:r>
            <a:r>
              <a:rPr lang="en-US" dirty="0" smtClean="0"/>
              <a:t> 140 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строке:</a:t>
            </a:r>
            <a:r>
              <a:rPr lang="en-US" dirty="0" smtClean="0"/>
              <a:t> 114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982789" y="3570514"/>
            <a:ext cx="4415245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5982789" y="531223"/>
            <a:ext cx="0" cy="30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23863" y="3796937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635714" y="414439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1588" y="414439"/>
            <a:ext cx="43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событии</a:t>
            </a:r>
            <a:r>
              <a:rPr lang="en-US" dirty="0" smtClean="0"/>
              <a:t> 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дискретное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709" y="1201783"/>
            <a:ext cx="6162372" cy="3500846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4" y="3813644"/>
            <a:ext cx="5077097" cy="30443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89" y="836304"/>
            <a:ext cx="5011782" cy="29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4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" y="128016"/>
            <a:ext cx="5820703" cy="33658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393" y="107754"/>
            <a:ext cx="5901755" cy="34064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" y="3485257"/>
            <a:ext cx="5820703" cy="3372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1608" y="5171629"/>
            <a:ext cx="183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Неточная калибровка?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147" y="3485257"/>
            <a:ext cx="5715948" cy="33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49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интеграла, </a:t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 err="1" smtClean="0">
                <a:solidFill>
                  <a:srgbClr val="FF0000"/>
                </a:solidFill>
              </a:rPr>
              <a:t>event_x</a:t>
            </a:r>
            <a:r>
              <a:rPr lang="en-US" sz="3200" dirty="0" smtClean="0">
                <a:solidFill>
                  <a:srgbClr val="FF0000"/>
                </a:solidFill>
              </a:rPr>
              <a:t>-ray_</a:t>
            </a:r>
            <a:r>
              <a:rPr lang="ru-RU" sz="3200" dirty="0" smtClean="0">
                <a:solidFill>
                  <a:srgbClr val="FF0000"/>
                </a:solidFill>
              </a:rPr>
              <a:t>7</a:t>
            </a:r>
            <a:r>
              <a:rPr lang="en-US" sz="3200" dirty="0" smtClean="0">
                <a:solidFill>
                  <a:srgbClr val="FF0000"/>
                </a:solidFill>
              </a:rPr>
              <a:t>_</a:t>
            </a:r>
            <a:r>
              <a:rPr lang="en-US" sz="3200" dirty="0" err="1" smtClean="0">
                <a:solidFill>
                  <a:srgbClr val="FF0000"/>
                </a:solidFill>
              </a:rPr>
              <a:t>thmV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735" y="1619795"/>
            <a:ext cx="6723045" cy="404643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4" y="909182"/>
            <a:ext cx="5220557" cy="29135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14" y="3822690"/>
            <a:ext cx="5026757" cy="2909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259" y="1592389"/>
            <a:ext cx="2155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112 </a:t>
            </a:r>
            <a:r>
              <a:rPr lang="en-US" dirty="0" err="1" smtClean="0"/>
              <a:t>pe</a:t>
            </a:r>
            <a:r>
              <a:rPr lang="en-US" dirty="0" smtClean="0"/>
              <a:t>. </a:t>
            </a:r>
          </a:p>
          <a:p>
            <a:pPr algn="ctr"/>
            <a:r>
              <a:rPr lang="ru-RU" dirty="0" smtClean="0"/>
              <a:t>Пока терпимо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696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97427"/>
              </p:ext>
            </p:extLst>
          </p:nvPr>
        </p:nvGraphicFramePr>
        <p:xfrm>
          <a:off x="2338971" y="1323703"/>
          <a:ext cx="7005325" cy="4075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088"/>
                <a:gridCol w="1385088"/>
                <a:gridCol w="1385088"/>
                <a:gridCol w="1431897"/>
                <a:gridCol w="1418164"/>
              </a:tblGrid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.1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5.1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7.3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5.6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309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7.6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16.6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25.5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64.8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46.2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28.4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20.1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89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29.9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25.3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Среднее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8478" y="5502868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</a:t>
            </a:r>
            <a:r>
              <a:rPr lang="en-US" dirty="0" smtClean="0"/>
              <a:t> 469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столбцу:</a:t>
            </a:r>
            <a:r>
              <a:rPr lang="en-US" dirty="0" smtClean="0"/>
              <a:t> 200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строке:</a:t>
            </a:r>
            <a:r>
              <a:rPr lang="en-US" dirty="0" smtClean="0"/>
              <a:t> 162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982789" y="3570514"/>
            <a:ext cx="4415245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5982789" y="531223"/>
            <a:ext cx="0" cy="30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23863" y="3796937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635714" y="414439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1588" y="414439"/>
            <a:ext cx="43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событии</a:t>
            </a:r>
            <a:r>
              <a:rPr lang="en-US" dirty="0" smtClean="0"/>
              <a:t> 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дискретное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45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07" y="1659097"/>
            <a:ext cx="6655030" cy="38011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870856"/>
            <a:ext cx="4903582" cy="29347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" y="3942738"/>
            <a:ext cx="4881155" cy="291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интеграла, </a:t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 err="1" smtClean="0">
                <a:solidFill>
                  <a:srgbClr val="FF0000"/>
                </a:solidFill>
              </a:rPr>
              <a:t>event_x</a:t>
            </a:r>
            <a:r>
              <a:rPr lang="en-US" sz="3200" dirty="0" smtClean="0">
                <a:solidFill>
                  <a:srgbClr val="FF0000"/>
                </a:solidFill>
              </a:rPr>
              <a:t>-ray_</a:t>
            </a:r>
            <a:r>
              <a:rPr lang="ru-RU" sz="3200" dirty="0" smtClean="0">
                <a:solidFill>
                  <a:srgbClr val="FF0000"/>
                </a:solidFill>
              </a:rPr>
              <a:t>8</a:t>
            </a:r>
            <a:r>
              <a:rPr lang="en-US" sz="3200" dirty="0" smtClean="0">
                <a:solidFill>
                  <a:srgbClr val="FF0000"/>
                </a:solidFill>
              </a:rPr>
              <a:t>_</a:t>
            </a:r>
            <a:r>
              <a:rPr lang="en-US" sz="3200" dirty="0" err="1" smtClean="0">
                <a:solidFill>
                  <a:srgbClr val="FF0000"/>
                </a:solidFill>
              </a:rPr>
              <a:t>thmV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83771"/>
            <a:ext cx="5338354" cy="29834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2548" y="1479506"/>
            <a:ext cx="2155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140 </a:t>
            </a:r>
            <a:r>
              <a:rPr lang="en-US" dirty="0" err="1" smtClean="0"/>
              <a:t>pe</a:t>
            </a:r>
            <a:r>
              <a:rPr lang="en-US" dirty="0" smtClean="0"/>
              <a:t>. </a:t>
            </a:r>
          </a:p>
          <a:p>
            <a:pPr algn="ctr"/>
            <a:r>
              <a:rPr lang="ru-RU" dirty="0" smtClean="0"/>
              <a:t>Пока терпимо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" y="3795162"/>
            <a:ext cx="5307611" cy="30628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86" y="819319"/>
            <a:ext cx="5383682" cy="297584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286" y="3850952"/>
            <a:ext cx="5253054" cy="300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1105989"/>
            <a:ext cx="5910016" cy="3531326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интеграла, </a:t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 err="1" smtClean="0">
                <a:solidFill>
                  <a:srgbClr val="FF0000"/>
                </a:solidFill>
              </a:rPr>
              <a:t>event_x</a:t>
            </a:r>
            <a:r>
              <a:rPr lang="en-US" sz="3200" dirty="0" smtClean="0">
                <a:solidFill>
                  <a:srgbClr val="FF0000"/>
                </a:solidFill>
              </a:rPr>
              <a:t>-ray_</a:t>
            </a:r>
            <a:r>
              <a:rPr lang="ru-RU" sz="3200" dirty="0" smtClean="0">
                <a:solidFill>
                  <a:srgbClr val="FF0000"/>
                </a:solidFill>
              </a:rPr>
              <a:t>8</a:t>
            </a:r>
            <a:r>
              <a:rPr lang="en-US" sz="3200" dirty="0" smtClean="0">
                <a:solidFill>
                  <a:srgbClr val="FF0000"/>
                </a:solidFill>
              </a:rPr>
              <a:t>_</a:t>
            </a:r>
            <a:r>
              <a:rPr lang="en-US" sz="3200" dirty="0" err="1" smtClean="0">
                <a:solidFill>
                  <a:srgbClr val="FF0000"/>
                </a:solidFill>
              </a:rPr>
              <a:t>thmV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5883" y="1427256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 634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столбцу: 267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строке:</a:t>
            </a:r>
            <a:r>
              <a:rPr lang="en-US" dirty="0" smtClean="0"/>
              <a:t> </a:t>
            </a:r>
            <a:r>
              <a:rPr lang="ru-RU" dirty="0" smtClean="0"/>
              <a:t>219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91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994" y="1789231"/>
            <a:ext cx="5703921" cy="32269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97" y="3805989"/>
            <a:ext cx="5064500" cy="305201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02" y="783771"/>
            <a:ext cx="5064500" cy="30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интеграла, </a:t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 err="1" smtClean="0">
                <a:solidFill>
                  <a:srgbClr val="FF0000"/>
                </a:solidFill>
              </a:rPr>
              <a:t>event_x</a:t>
            </a:r>
            <a:r>
              <a:rPr lang="en-US" sz="3200" dirty="0" smtClean="0">
                <a:solidFill>
                  <a:srgbClr val="FF0000"/>
                </a:solidFill>
              </a:rPr>
              <a:t>-ray_</a:t>
            </a:r>
            <a:r>
              <a:rPr lang="ru-RU" sz="3200" dirty="0" smtClean="0">
                <a:solidFill>
                  <a:srgbClr val="FF0000"/>
                </a:solidFill>
              </a:rPr>
              <a:t>9</a:t>
            </a:r>
            <a:r>
              <a:rPr lang="en-US" sz="3200" dirty="0" smtClean="0">
                <a:solidFill>
                  <a:srgbClr val="FF0000"/>
                </a:solidFill>
              </a:rPr>
              <a:t>_</a:t>
            </a:r>
            <a:r>
              <a:rPr lang="en-US" sz="3200" dirty="0" err="1" smtClean="0">
                <a:solidFill>
                  <a:srgbClr val="FF0000"/>
                </a:solidFill>
              </a:rPr>
              <a:t>thmV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50" y="957943"/>
            <a:ext cx="5279124" cy="29092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50" y="3914262"/>
            <a:ext cx="4994990" cy="28479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6" y="783771"/>
            <a:ext cx="5125670" cy="28912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51944" y="1379520"/>
            <a:ext cx="2155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180 </a:t>
            </a:r>
            <a:r>
              <a:rPr lang="en-US" dirty="0" err="1" smtClean="0"/>
              <a:t>pe</a:t>
            </a:r>
            <a:r>
              <a:rPr lang="en-US" dirty="0" smtClean="0"/>
              <a:t>. </a:t>
            </a:r>
          </a:p>
          <a:p>
            <a:pPr algn="ctr"/>
            <a:r>
              <a:rPr lang="en-US" dirty="0"/>
              <a:t>~</a:t>
            </a:r>
            <a:r>
              <a:rPr lang="ru-RU" dirty="0" smtClean="0"/>
              <a:t>терпимо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00266"/>
            <a:ext cx="5138058" cy="29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13" y="1685404"/>
            <a:ext cx="5837868" cy="33220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" y="858957"/>
            <a:ext cx="4955177" cy="2969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3" y="3893576"/>
            <a:ext cx="4955176" cy="29644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6214" y="5241611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 820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столбцу: 348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строке: 281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069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" y="69668"/>
            <a:ext cx="5532049" cy="33013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94" y="80312"/>
            <a:ext cx="5615024" cy="33683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94" y="3448628"/>
            <a:ext cx="5615024" cy="330738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9" y="3464985"/>
            <a:ext cx="5505682" cy="329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4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83" y="669389"/>
            <a:ext cx="5680626" cy="33489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2" y="669389"/>
            <a:ext cx="5505682" cy="32910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4090" y="139337"/>
            <a:ext cx="571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Сравнение методов одиночного и двойного интеграла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20352" y="4121138"/>
            <a:ext cx="778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Небольшая разница, возможно, из-за округления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734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0793" cy="31941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07" y="0"/>
            <a:ext cx="5656557" cy="32735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" y="3465575"/>
            <a:ext cx="5565513" cy="32369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107" y="3465575"/>
            <a:ext cx="5772575" cy="33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09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интеграла, </a:t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event_x-ray_10_thmV_recalib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818605"/>
            <a:ext cx="5474192" cy="30251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88" y="3800189"/>
            <a:ext cx="5329646" cy="304280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30" y="783772"/>
            <a:ext cx="5340439" cy="29715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00929" y="1449705"/>
            <a:ext cx="2155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~260 </a:t>
            </a:r>
            <a:r>
              <a:rPr lang="en-US" dirty="0" err="1" smtClean="0"/>
              <a:t>pe</a:t>
            </a:r>
            <a:r>
              <a:rPr lang="en-US" dirty="0" smtClean="0"/>
              <a:t>. </a:t>
            </a:r>
          </a:p>
          <a:p>
            <a:pPr algn="ctr"/>
            <a:r>
              <a:rPr lang="ru-RU" dirty="0" smtClean="0"/>
              <a:t>терпимо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30" y="3753161"/>
            <a:ext cx="5166267" cy="29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29" y="1483839"/>
            <a:ext cx="6471055" cy="36861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" y="3873584"/>
            <a:ext cx="4895022" cy="295109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" y="836022"/>
            <a:ext cx="4895022" cy="293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Посмотрю на усредненные сигналы - можно ли считать 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как интеграл от среднего сигнала?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812301" y="642110"/>
            <a:ext cx="4223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</a:t>
            </a:r>
            <a:r>
              <a:rPr lang="en-US" dirty="0" smtClean="0"/>
              <a:t> 41</a:t>
            </a:r>
          </a:p>
          <a:p>
            <a:r>
              <a:rPr lang="en-US" dirty="0" err="1"/>
              <a:t>Int</a:t>
            </a:r>
            <a:r>
              <a:rPr lang="en-US" dirty="0"/>
              <a:t> = 140903 </a:t>
            </a:r>
            <a:r>
              <a:rPr lang="en-US" dirty="0" smtClean="0"/>
              <a:t>mV*ns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N_pe</a:t>
            </a:r>
            <a:r>
              <a:rPr lang="en-US" dirty="0" smtClean="0"/>
              <a:t>&gt; (</a:t>
            </a:r>
            <a:r>
              <a:rPr lang="ru-RU" dirty="0" err="1"/>
              <a:t>интегрир</a:t>
            </a:r>
            <a:r>
              <a:rPr lang="ru-RU" dirty="0"/>
              <a:t>. ср. сигнала</a:t>
            </a:r>
            <a:r>
              <a:rPr lang="en-US" dirty="0" smtClean="0"/>
              <a:t>) = 88</a:t>
            </a:r>
            <a:endParaRPr lang="ru-RU" dirty="0" smtClean="0"/>
          </a:p>
          <a:p>
            <a:r>
              <a:rPr lang="en-US" dirty="0"/>
              <a:t>&lt;</a:t>
            </a:r>
            <a:r>
              <a:rPr lang="en-US" dirty="0" err="1"/>
              <a:t>N_pe</a:t>
            </a:r>
            <a:r>
              <a:rPr lang="en-US" dirty="0"/>
              <a:t>&gt; </a:t>
            </a:r>
            <a:r>
              <a:rPr lang="en-US" dirty="0" smtClean="0"/>
              <a:t>(</a:t>
            </a:r>
            <a:r>
              <a:rPr lang="ru-RU" dirty="0"/>
              <a:t>обработка инд. событий</a:t>
            </a:r>
            <a:r>
              <a:rPr lang="en-US" dirty="0" smtClean="0"/>
              <a:t>) = 207</a:t>
            </a:r>
          </a:p>
          <a:p>
            <a:r>
              <a:rPr lang="en-US" dirty="0" smtClean="0"/>
              <a:t>From </a:t>
            </a:r>
            <a:r>
              <a:rPr lang="ru-RU" dirty="0"/>
              <a:t>50000</a:t>
            </a:r>
            <a:r>
              <a:rPr lang="en-US" dirty="0" smtClean="0"/>
              <a:t> to </a:t>
            </a:r>
            <a:r>
              <a:rPr lang="ru-RU" dirty="0" smtClean="0"/>
              <a:t>74750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569629"/>
            <a:ext cx="6444283" cy="35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68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интеграла, </a:t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event_x-ray_10_thmV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894873"/>
            <a:ext cx="7995060" cy="4544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6649" y="1262743"/>
            <a:ext cx="383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N_pe</a:t>
            </a:r>
            <a:r>
              <a:rPr lang="en-US" dirty="0" smtClean="0"/>
              <a:t> </a:t>
            </a:r>
            <a:r>
              <a:rPr lang="ru-RU" dirty="0" smtClean="0"/>
              <a:t>меньше, </a:t>
            </a:r>
          </a:p>
          <a:p>
            <a:r>
              <a:rPr lang="ru-RU" dirty="0" smtClean="0"/>
              <a:t>чем  в </a:t>
            </a:r>
            <a:r>
              <a:rPr lang="en-US" dirty="0"/>
              <a:t>event_x-ray_10_thmV_recalib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73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589" y="414439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</a:t>
            </a:r>
            <a:r>
              <a:rPr lang="en-US" dirty="0" smtClean="0"/>
              <a:t> </a:t>
            </a:r>
            <a:r>
              <a:rPr lang="ru-RU" dirty="0" smtClean="0"/>
              <a:t>дискретное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672" y="1616328"/>
            <a:ext cx="5989158" cy="343464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" y="783771"/>
            <a:ext cx="4963885" cy="295040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6" y="3915523"/>
            <a:ext cx="4963885" cy="29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интеграла, </a:t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event_x-ray_1</a:t>
            </a:r>
            <a:r>
              <a:rPr lang="ru-RU" sz="3200" dirty="0" smtClean="0">
                <a:solidFill>
                  <a:srgbClr val="FF0000"/>
                </a:solidFill>
              </a:rPr>
              <a:t>2</a:t>
            </a:r>
            <a:r>
              <a:rPr lang="en-US" sz="3200" dirty="0" smtClean="0">
                <a:solidFill>
                  <a:srgbClr val="FF0000"/>
                </a:solidFill>
              </a:rPr>
              <a:t>_</a:t>
            </a:r>
            <a:r>
              <a:rPr lang="en-US" sz="3200" dirty="0" err="1" smtClean="0">
                <a:solidFill>
                  <a:srgbClr val="FF0000"/>
                </a:solidFill>
              </a:rPr>
              <a:t>thmV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5" y="1619795"/>
            <a:ext cx="5004985" cy="28710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223" y="1210491"/>
            <a:ext cx="344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Переходной процесс?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704" y="866935"/>
            <a:ext cx="5425193" cy="301018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05" y="3852594"/>
            <a:ext cx="5117231" cy="2962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8320" y="1256657"/>
            <a:ext cx="2155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~</a:t>
            </a:r>
            <a:r>
              <a:rPr lang="ru-RU" dirty="0" smtClean="0"/>
              <a:t>335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.</a:t>
            </a:r>
            <a:endParaRPr lang="ru-RU" dirty="0" smtClean="0"/>
          </a:p>
          <a:p>
            <a:pPr algn="ctr"/>
            <a:r>
              <a:rPr lang="ru-RU" dirty="0" smtClean="0"/>
              <a:t>Не получится корректно вычесть наклон базовой линии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99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03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event_x-ray_18_small_2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0" y="661851"/>
            <a:ext cx="5069615" cy="28164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167" y="615275"/>
            <a:ext cx="5265874" cy="28630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1" y="3762102"/>
            <a:ext cx="5079474" cy="28148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023" y="3709398"/>
            <a:ext cx="5199018" cy="286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67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1477" y="315178"/>
            <a:ext cx="245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Адаптивный алгоритм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7" y="3764132"/>
            <a:ext cx="4640110" cy="30050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7" y="585926"/>
            <a:ext cx="4602250" cy="297261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440" y="954021"/>
            <a:ext cx="4996925" cy="284394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075" y="3897229"/>
            <a:ext cx="5042290" cy="28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94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9522"/>
            <a:ext cx="5470949" cy="3029369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event_x-ray_18_thmV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274" y="666712"/>
            <a:ext cx="5181599" cy="28653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814021"/>
            <a:ext cx="5373189" cy="295142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188" y="3797456"/>
            <a:ext cx="5355772" cy="2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2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147807"/>
            <a:ext cx="5522975" cy="31980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24" y="147807"/>
            <a:ext cx="5518805" cy="32041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" y="3594475"/>
            <a:ext cx="5522975" cy="31775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859" y="3594475"/>
            <a:ext cx="5529970" cy="32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04301"/>
              </p:ext>
            </p:extLst>
          </p:nvPr>
        </p:nvGraphicFramePr>
        <p:xfrm>
          <a:off x="2338971" y="1323703"/>
          <a:ext cx="7005325" cy="4075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088"/>
                <a:gridCol w="1385088"/>
                <a:gridCol w="1385088"/>
                <a:gridCol w="1431897"/>
                <a:gridCol w="1418164"/>
              </a:tblGrid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61.89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63.59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69.1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73.56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3093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92.1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97.7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148.1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105.5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106.3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233.2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485.2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374.2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154.1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113.7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265.7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627.4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212.2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89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108.1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178.3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305.8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269.3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Среднее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8478" y="5502868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столбцу: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строке: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982789" y="3570514"/>
            <a:ext cx="4415245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5982789" y="531223"/>
            <a:ext cx="0" cy="30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23863" y="3796937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635714" y="414439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1588" y="414439"/>
            <a:ext cx="43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событии</a:t>
            </a:r>
            <a:r>
              <a:rPr lang="en-US" dirty="0" smtClean="0"/>
              <a:t> 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дискретное 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8771477" y="315178"/>
            <a:ext cx="245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Адаптивный алгоритм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2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104" y="1733005"/>
            <a:ext cx="6821278" cy="38621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885"/>
            <a:ext cx="5286103" cy="3089448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3218"/>
            <a:ext cx="5286103" cy="30636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71477" y="315178"/>
            <a:ext cx="245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Адаптивный алгоритм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620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3х5 и 5х3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71477" y="315178"/>
            <a:ext cx="245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Адаптивный алгоритм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85197"/>
              </p:ext>
            </p:extLst>
          </p:nvPr>
        </p:nvGraphicFramePr>
        <p:xfrm>
          <a:off x="60962" y="832290"/>
          <a:ext cx="2586445" cy="1859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390"/>
                <a:gridCol w="511390"/>
                <a:gridCol w="511390"/>
                <a:gridCol w="528673"/>
                <a:gridCol w="523602"/>
              </a:tblGrid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61.89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63.59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69.1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73.56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92.1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97.7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148.1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105.5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106.3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233.2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485.2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374.2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154.1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267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113.7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265.7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627.4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212.2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1821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178.3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305.8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269.3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81361" y="411167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</a:t>
            </a:r>
            <a:r>
              <a:rPr lang="ru-RU" dirty="0" smtClean="0"/>
              <a:t>каналы</a:t>
            </a:r>
            <a:endParaRPr lang="ru-RU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182665"/>
              </p:ext>
            </p:extLst>
          </p:nvPr>
        </p:nvGraphicFramePr>
        <p:xfrm>
          <a:off x="3304634" y="859418"/>
          <a:ext cx="2501304" cy="183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56"/>
                <a:gridCol w="494556"/>
                <a:gridCol w="494556"/>
                <a:gridCol w="511270"/>
                <a:gridCol w="506366"/>
              </a:tblGrid>
              <a:tr h="293122"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61.89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63.59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69.1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73.56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93122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92.1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97.7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148.1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105.5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93122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106.3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233.2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485.2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374.2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154.1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10370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113.7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265.7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627.4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212.2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9830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178.3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305.8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269.3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000855" y="441567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 </a:t>
            </a:r>
            <a:r>
              <a:rPr lang="ru-RU" dirty="0" smtClean="0"/>
              <a:t>каналы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150" y="684510"/>
            <a:ext cx="5390606" cy="306291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2" y="3996809"/>
            <a:ext cx="4599005" cy="274516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595" y="3996809"/>
            <a:ext cx="4608780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38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матрице 4</a:t>
            </a:r>
            <a:r>
              <a:rPr lang="en-US" sz="3200" dirty="0" smtClean="0">
                <a:solidFill>
                  <a:srgbClr val="FF0000"/>
                </a:solidFill>
              </a:rPr>
              <a:t>x4</a:t>
            </a:r>
            <a:r>
              <a:rPr lang="ru-RU" sz="3200" dirty="0" smtClean="0">
                <a:solidFill>
                  <a:srgbClr val="FF0000"/>
                </a:solidFill>
              </a:rPr>
              <a:t/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328609"/>
              </p:ext>
            </p:extLst>
          </p:nvPr>
        </p:nvGraphicFramePr>
        <p:xfrm>
          <a:off x="60962" y="832290"/>
          <a:ext cx="2586445" cy="1859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390"/>
                <a:gridCol w="511390"/>
                <a:gridCol w="511390"/>
                <a:gridCol w="528673"/>
                <a:gridCol w="523602"/>
              </a:tblGrid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61.89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63.59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69.1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73.56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92.1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97.7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148.1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105.5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106.3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233.2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485.2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374.2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154.1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267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113.7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265.7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627.4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212.2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1821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178.3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305.8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269.3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0732" y="391885"/>
            <a:ext cx="183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</a:t>
            </a:r>
            <a:r>
              <a:rPr lang="ru-RU" dirty="0" smtClean="0"/>
              <a:t>каналы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494296"/>
              </p:ext>
            </p:extLst>
          </p:nvPr>
        </p:nvGraphicFramePr>
        <p:xfrm>
          <a:off x="8843556" y="761217"/>
          <a:ext cx="2586445" cy="1859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390"/>
                <a:gridCol w="511390"/>
                <a:gridCol w="511390"/>
                <a:gridCol w="528673"/>
                <a:gridCol w="523602"/>
              </a:tblGrid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61.89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63.59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69.1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73.56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92.1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97.7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148.1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105.5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106.3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233.2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485.2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374.2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154.1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267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113.7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265.7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627.4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212.2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1821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178.3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305.8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269.3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61490" y="343366"/>
            <a:ext cx="62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канале </a:t>
            </a:r>
            <a:r>
              <a:rPr lang="en-US" dirty="0" smtClean="0"/>
              <a:t>[</a:t>
            </a:r>
            <a:r>
              <a:rPr lang="ru-RU" dirty="0" smtClean="0"/>
              <a:t>56</a:t>
            </a:r>
            <a:r>
              <a:rPr lang="en-US" dirty="0" smtClean="0"/>
              <a:t>] </a:t>
            </a:r>
            <a:r>
              <a:rPr lang="ru-RU" dirty="0" smtClean="0"/>
              <a:t>вычисляется как среднее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806111" y="414439"/>
            <a:ext cx="183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 </a:t>
            </a:r>
            <a:r>
              <a:rPr lang="ru-RU" dirty="0" smtClean="0"/>
              <a:t>каналы</a:t>
            </a:r>
            <a:endParaRPr lang="ru-RU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52782"/>
              </p:ext>
            </p:extLst>
          </p:nvPr>
        </p:nvGraphicFramePr>
        <p:xfrm>
          <a:off x="3382543" y="832290"/>
          <a:ext cx="2586445" cy="1859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390"/>
                <a:gridCol w="511390"/>
                <a:gridCol w="511390"/>
                <a:gridCol w="528673"/>
                <a:gridCol w="523602"/>
              </a:tblGrid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61.89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63.59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69.1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73.56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92.1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97.7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148.1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105.5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106.3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233.2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485.2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374.2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154.1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267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113.7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265.7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627.4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212.2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1821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178.3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305.8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269.3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034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1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067"/>
            <a:ext cx="5669280" cy="321248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62" y="488067"/>
            <a:ext cx="5367215" cy="30879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" y="3700548"/>
            <a:ext cx="3905795" cy="224780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244" y="3700547"/>
            <a:ext cx="3915607" cy="224780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51" y="3700547"/>
            <a:ext cx="3951525" cy="22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94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2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127"/>
            <a:ext cx="5087657" cy="29279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57" y="552127"/>
            <a:ext cx="5206339" cy="29994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" y="3711254"/>
            <a:ext cx="4126558" cy="238051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261" y="3782753"/>
            <a:ext cx="3869836" cy="221855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0097" y="3782754"/>
            <a:ext cx="4046935" cy="23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48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3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296"/>
            <a:ext cx="5213240" cy="29860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804" y="455296"/>
            <a:ext cx="5206252" cy="29860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84489"/>
            <a:ext cx="4171406" cy="24039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407" y="3629099"/>
            <a:ext cx="4051297" cy="231468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704" y="3629099"/>
            <a:ext cx="3930751" cy="22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0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4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757"/>
            <a:ext cx="5214735" cy="30126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514757"/>
            <a:ext cx="5232390" cy="30126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004775"/>
            <a:ext cx="3927566" cy="22589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21" y="4046509"/>
            <a:ext cx="3981994" cy="229949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9868" y="4046509"/>
            <a:ext cx="4005647" cy="22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9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5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279"/>
            <a:ext cx="5504004" cy="31568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5" y="563115"/>
            <a:ext cx="5358217" cy="30851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957309"/>
            <a:ext cx="4007757" cy="22867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189" y="3954003"/>
            <a:ext cx="4123622" cy="237003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811" y="4066287"/>
            <a:ext cx="3952244" cy="22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38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898965"/>
              </p:ext>
            </p:extLst>
          </p:nvPr>
        </p:nvGraphicFramePr>
        <p:xfrm>
          <a:off x="2338971" y="1323703"/>
          <a:ext cx="7005325" cy="4131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088"/>
                <a:gridCol w="1385088"/>
                <a:gridCol w="1385088"/>
                <a:gridCol w="1431897"/>
                <a:gridCol w="1418164"/>
              </a:tblGrid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309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41%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[35]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iv</a:t>
                      </a:r>
                      <a:endParaRPr lang="ru-RU" sz="16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34%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[37]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iv</a:t>
                      </a:r>
                      <a:endParaRPr lang="ru-RU" sz="16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-16%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[53]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iii</a:t>
                      </a:r>
                      <a:endParaRPr lang="ru-RU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-19%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[38]</a:t>
                      </a:r>
                    </a:p>
                    <a:p>
                      <a:pPr algn="ctr"/>
                      <a:r>
                        <a:rPr lang="en-US" sz="1600" b="0" dirty="0" err="1" smtClean="0">
                          <a:solidFill>
                            <a:srgbClr val="FF0000"/>
                          </a:solidFill>
                        </a:rPr>
                        <a:t>i</a:t>
                      </a:r>
                      <a:endParaRPr lang="ru-RU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[54]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ii</a:t>
                      </a:r>
                      <a:endParaRPr lang="ru-RU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-12%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[40]</a:t>
                      </a:r>
                    </a:p>
                    <a:p>
                      <a:pPr algn="ctr"/>
                      <a:r>
                        <a:rPr lang="en-US" sz="1600" b="0" dirty="0" err="1" smtClean="0">
                          <a:solidFill>
                            <a:srgbClr val="FF0000"/>
                          </a:solidFill>
                        </a:rPr>
                        <a:t>i</a:t>
                      </a:r>
                      <a:endParaRPr lang="ru-RU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-10%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[41]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iv</a:t>
                      </a:r>
                      <a:endParaRPr lang="ru-RU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89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Среднее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982789" y="3570514"/>
            <a:ext cx="4415245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5982789" y="531223"/>
            <a:ext cx="0" cy="30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23863" y="3796937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635714" y="414439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1588" y="414439"/>
            <a:ext cx="43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в событии</a:t>
            </a:r>
            <a:r>
              <a:rPr lang="en-US" dirty="0" smtClean="0"/>
              <a:t> 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дискретное 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91588" y="5625338"/>
            <a:ext cx="5383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event_x-ray_10_thmV_recalib vs event_x-ray_10_thmV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61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" y="32527"/>
            <a:ext cx="5900665" cy="340804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66" y="109772"/>
            <a:ext cx="5677989" cy="333080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3" y="3426615"/>
            <a:ext cx="5900665" cy="34313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966" y="3480850"/>
            <a:ext cx="5721808" cy="33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39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9" y="837798"/>
            <a:ext cx="5936111" cy="3337516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/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ru-RU" sz="3200" dirty="0">
                <a:solidFill>
                  <a:srgbClr val="FF0000"/>
                </a:solidFill>
              </a:rPr>
              <a:t>event_Cd_14_thmV</a:t>
            </a:r>
            <a:r>
              <a:rPr lang="ru-RU" sz="3200" dirty="0"/>
              <a:t/>
            </a:r>
            <a:br>
              <a:rPr lang="ru-RU" sz="3200" dirty="0"/>
            </a:b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772" y="907624"/>
            <a:ext cx="5822625" cy="3246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3840" y="207219"/>
            <a:ext cx="307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Слишком большие наводки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23" y="4483833"/>
            <a:ext cx="3979687" cy="226467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105" y="4268831"/>
            <a:ext cx="4422346" cy="2479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28114" y="4650377"/>
            <a:ext cx="11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~120 </a:t>
            </a:r>
            <a:r>
              <a:rPr lang="en-US" dirty="0" err="1" smtClean="0"/>
              <a:t>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7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/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event_Cd_18_th300mV</a:t>
            </a:r>
            <a:r>
              <a:rPr lang="ru-RU" sz="3200" dirty="0"/>
              <a:t/>
            </a:r>
            <a:br>
              <a:rPr lang="ru-RU" sz="3200" dirty="0"/>
            </a:b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726"/>
            <a:ext cx="5468112" cy="29701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44" y="783771"/>
            <a:ext cx="5362321" cy="29031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6659"/>
            <a:ext cx="5468113" cy="29897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44" y="3831336"/>
            <a:ext cx="5375870" cy="29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02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/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event_Cd_18_th300mV</a:t>
            </a:r>
            <a:r>
              <a:rPr lang="ru-RU" sz="3200" dirty="0"/>
              <a:t/>
            </a:r>
            <a:br>
              <a:rPr lang="ru-RU" sz="3200" dirty="0"/>
            </a:b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755"/>
            <a:ext cx="5436488" cy="29579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272" y="685058"/>
            <a:ext cx="5394960" cy="29286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7" y="3862441"/>
            <a:ext cx="5330441" cy="28939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272" y="3850659"/>
            <a:ext cx="5461012" cy="29707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89961" y="3070710"/>
            <a:ext cx="751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Слишком большие </a:t>
            </a:r>
            <a:r>
              <a:rPr lang="ru-RU" dirty="0" smtClean="0"/>
              <a:t>наводки</a:t>
            </a:r>
            <a:r>
              <a:rPr lang="en-US" dirty="0" smtClean="0"/>
              <a:t> </a:t>
            </a:r>
            <a:r>
              <a:rPr lang="ru-RU" dirty="0" smtClean="0"/>
              <a:t> и малый сигнал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0846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821"/>
            <a:ext cx="5998091" cy="3344956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/>
            </a:r>
            <a:br>
              <a:rPr lang="ru-RU" sz="3200" dirty="0" smtClean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event_Cd_20_th400mV</a:t>
            </a:r>
            <a:r>
              <a:rPr lang="ru-RU" sz="3200" dirty="0"/>
              <a:t/>
            </a:r>
            <a:br>
              <a:rPr lang="ru-RU" sz="3200" dirty="0"/>
            </a:b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91" y="846155"/>
            <a:ext cx="5549475" cy="3198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73441" y="137550"/>
            <a:ext cx="307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Слишком большие наводки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473440" y="1524000"/>
            <a:ext cx="27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</a:t>
            </a:r>
            <a:r>
              <a:rPr lang="ru-RU" dirty="0" smtClean="0"/>
              <a:t>1</a:t>
            </a:r>
            <a:r>
              <a:rPr lang="en-US" dirty="0" smtClean="0"/>
              <a:t>.5 </a:t>
            </a:r>
            <a:r>
              <a:rPr lang="en-US" dirty="0" err="1" smtClean="0"/>
              <a:t>pe</a:t>
            </a:r>
            <a:r>
              <a:rPr lang="en-US" dirty="0" smtClean="0"/>
              <a:t> – </a:t>
            </a:r>
            <a:r>
              <a:rPr lang="ru-RU" dirty="0" smtClean="0"/>
              <a:t>реальное число</a:t>
            </a:r>
            <a:endParaRPr lang="ru-RU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8072846" y="1708666"/>
            <a:ext cx="400595" cy="28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0629" y="4188823"/>
            <a:ext cx="1150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Я не знаю какой самый интенсивный канал, поэтому посмотрю на центральный крест.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80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092"/>
            <a:ext cx="3727268" cy="20638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02" y="1010059"/>
            <a:ext cx="3667607" cy="20335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909" y="1045092"/>
            <a:ext cx="3587517" cy="19985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55" y="3387635"/>
            <a:ext cx="5033554" cy="27912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8686" y="3336981"/>
            <a:ext cx="5146765" cy="28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04"/>
            <a:ext cx="5925536" cy="3251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90206" y="587829"/>
            <a:ext cx="36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</a:t>
            </a:r>
            <a:r>
              <a:rPr lang="en-US" dirty="0" smtClean="0"/>
              <a:t> 38</a:t>
            </a:r>
          </a:p>
          <a:p>
            <a:r>
              <a:rPr lang="en-US" dirty="0" err="1" smtClean="0"/>
              <a:t>Int</a:t>
            </a:r>
            <a:r>
              <a:rPr lang="en-US" dirty="0"/>
              <a:t> = </a:t>
            </a:r>
            <a:r>
              <a:rPr lang="en-US" dirty="0" smtClean="0"/>
              <a:t>1485.05 mV*ns</a:t>
            </a:r>
          </a:p>
          <a:p>
            <a:r>
              <a:rPr lang="en-US" dirty="0"/>
              <a:t>&lt;</a:t>
            </a:r>
            <a:r>
              <a:rPr lang="en-US" dirty="0" err="1" smtClean="0"/>
              <a:t>N_pe</a:t>
            </a:r>
            <a:r>
              <a:rPr lang="en-US" dirty="0" smtClean="0"/>
              <a:t>&gt; = 0.87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47" y="178691"/>
            <a:ext cx="5695405" cy="3140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2777" y="2130462"/>
            <a:ext cx="217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</a:t>
            </a:r>
            <a:r>
              <a:rPr lang="en-US" dirty="0" smtClean="0"/>
              <a:t> 32</a:t>
            </a:r>
          </a:p>
          <a:p>
            <a:r>
              <a:rPr lang="en-US" dirty="0" err="1" smtClean="0"/>
              <a:t>Int</a:t>
            </a:r>
            <a:r>
              <a:rPr lang="en-US" dirty="0"/>
              <a:t> = 304.776 </a:t>
            </a:r>
            <a:r>
              <a:rPr lang="en-US" dirty="0" smtClean="0"/>
              <a:t>mV*ns</a:t>
            </a:r>
          </a:p>
          <a:p>
            <a:r>
              <a:rPr lang="en-US" dirty="0"/>
              <a:t>&lt;</a:t>
            </a:r>
            <a:r>
              <a:rPr lang="en-US" dirty="0" err="1" smtClean="0"/>
              <a:t>N_pe</a:t>
            </a:r>
            <a:r>
              <a:rPr lang="en-US" dirty="0" smtClean="0"/>
              <a:t>&gt; = 0.87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8754" y="0"/>
            <a:ext cx="38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30661 to 34410 ns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30629" y="3537962"/>
            <a:ext cx="710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Полное число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по всем каналам = 10.7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26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717028"/>
            <a:ext cx="6833030" cy="3820137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sipm_46V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5188" y="1177634"/>
            <a:ext cx="262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Надо сглаживать сигнал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08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sipm_46V_run2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6" y="783771"/>
            <a:ext cx="5525212" cy="31525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30" y="747229"/>
            <a:ext cx="5689358" cy="3157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46716" y="1490674"/>
            <a:ext cx="2175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Сглаживание по </a:t>
            </a:r>
          </a:p>
          <a:p>
            <a:r>
              <a:rPr lang="ru-RU" dirty="0" smtClean="0"/>
              <a:t>21 точке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4367"/>
            <a:ext cx="5306165" cy="29536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659" y="4427640"/>
            <a:ext cx="180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Сглаживание по</a:t>
            </a:r>
          </a:p>
          <a:p>
            <a:r>
              <a:rPr lang="ru-RU" dirty="0" smtClean="0"/>
              <a:t> 31 точке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05" y="3861043"/>
            <a:ext cx="5373189" cy="29700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85607" y="4398230"/>
            <a:ext cx="190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Сглаживание по</a:t>
            </a:r>
          </a:p>
          <a:p>
            <a:r>
              <a:rPr lang="ru-RU" dirty="0" smtClean="0"/>
              <a:t> 41 точке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92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46331"/>
            <a:ext cx="2146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event_x</a:t>
            </a:r>
            <a:r>
              <a:rPr lang="en-US" dirty="0" smtClean="0">
                <a:solidFill>
                  <a:srgbClr val="FF0000"/>
                </a:solidFill>
              </a:rPr>
              <a:t>-ray_</a:t>
            </a:r>
            <a:r>
              <a:rPr lang="ru-RU" dirty="0" smtClean="0">
                <a:solidFill>
                  <a:srgbClr val="FF0000"/>
                </a:solidFill>
              </a:rPr>
              <a:t>6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thmV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Перекалибровка</a:t>
            </a:r>
            <a:r>
              <a:rPr lang="ru-RU" dirty="0" smtClean="0"/>
              <a:t> по одноэлектронным не получилась, поэтому буду интегрировать участки с большим количеством сигналов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015663"/>
            <a:ext cx="5375370" cy="29989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5" y="1015663"/>
            <a:ext cx="5557428" cy="30814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95" y="4014651"/>
            <a:ext cx="4925806" cy="27381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115" y="4014651"/>
            <a:ext cx="4895318" cy="27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44" y="151264"/>
            <a:ext cx="6052456" cy="33580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9338"/>
            <a:ext cx="6035040" cy="33819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1" y="3581501"/>
            <a:ext cx="5952308" cy="32764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9829" y="3892731"/>
            <a:ext cx="295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Нужно понять причину отличия от прямой</a:t>
            </a:r>
            <a:endParaRPr lang="ru-RU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6601097" y="4371703"/>
            <a:ext cx="2368732" cy="121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0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8" y="113212"/>
            <a:ext cx="5428645" cy="318733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955" y="113212"/>
            <a:ext cx="5476382" cy="31744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2469"/>
            <a:ext cx="5441574" cy="31510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955" y="3368718"/>
            <a:ext cx="5476382" cy="32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230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6" y="71455"/>
            <a:ext cx="5808420" cy="3211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289" y="0"/>
            <a:ext cx="5860869" cy="32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0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3" y="120746"/>
            <a:ext cx="6043150" cy="3321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812" y="391886"/>
            <a:ext cx="428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Калибровка линейна – это очень хорошо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73" y="182937"/>
            <a:ext cx="5958867" cy="32592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14" y="3567666"/>
            <a:ext cx="5948568" cy="329033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463" y="3702902"/>
            <a:ext cx="5765074" cy="315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1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171" y="165463"/>
            <a:ext cx="61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Внес поправки в алгоритм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" y="534795"/>
            <a:ext cx="11513006" cy="6323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577" y="1367161"/>
            <a:ext cx="708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Ниже 10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калибровка затруднительна (1</a:t>
            </a:r>
            <a:r>
              <a:rPr lang="en-US" dirty="0" err="1" smtClean="0"/>
              <a:t>pe</a:t>
            </a:r>
            <a:r>
              <a:rPr lang="en-US" dirty="0" smtClean="0"/>
              <a:t>  =~ 1500</a:t>
            </a:r>
            <a:r>
              <a:rPr lang="ru-RU" dirty="0" smtClean="0"/>
              <a:t>)</a:t>
            </a:r>
            <a:endParaRPr lang="ru-RU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1136342" y="2013492"/>
            <a:ext cx="1819922" cy="3490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81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023"/>
            <a:ext cx="11709647" cy="64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2146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event_x-ray_7_thmV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5" y="369332"/>
            <a:ext cx="6997264" cy="38020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45" y="299663"/>
            <a:ext cx="5143465" cy="2861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0562" y="903485"/>
            <a:ext cx="6270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Причины отличия от линии:</a:t>
            </a:r>
          </a:p>
          <a:p>
            <a:r>
              <a:rPr lang="ru-RU" dirty="0" smtClean="0"/>
              <a:t> 1) при низких сигналах функция интеграл не достигает нижнего порога</a:t>
            </a:r>
          </a:p>
          <a:p>
            <a:endParaRPr lang="ru-RU" dirty="0" smtClean="0"/>
          </a:p>
          <a:p>
            <a:r>
              <a:rPr lang="ru-RU" dirty="0" smtClean="0"/>
              <a:t>Посмотрю несколько интенсивных каналов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26" y="4171406"/>
            <a:ext cx="4630122" cy="254563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846" y="4106299"/>
            <a:ext cx="4917010" cy="26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80132" y="0"/>
            <a:ext cx="2146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event_x</a:t>
            </a:r>
            <a:r>
              <a:rPr lang="en-US" dirty="0" smtClean="0">
                <a:solidFill>
                  <a:srgbClr val="FF0000"/>
                </a:solidFill>
              </a:rPr>
              <a:t>-ray_</a:t>
            </a:r>
            <a:r>
              <a:rPr lang="ru-RU" dirty="0" smtClean="0">
                <a:solidFill>
                  <a:srgbClr val="FF0000"/>
                </a:solidFill>
              </a:rPr>
              <a:t>8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thmV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21"/>
            <a:ext cx="5641907" cy="30750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439" y="330921"/>
            <a:ext cx="5646081" cy="307556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950719" y="3451623"/>
            <a:ext cx="2146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event_x</a:t>
            </a:r>
            <a:r>
              <a:rPr lang="en-US" dirty="0" smtClean="0">
                <a:solidFill>
                  <a:srgbClr val="FF0000"/>
                </a:solidFill>
              </a:rPr>
              <a:t>-ray_</a:t>
            </a:r>
            <a:r>
              <a:rPr lang="ru-RU" dirty="0" smtClean="0">
                <a:solidFill>
                  <a:srgbClr val="FF0000"/>
                </a:solidFill>
              </a:rPr>
              <a:t>9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thmV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6607"/>
            <a:ext cx="5496330" cy="29913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78135" y="5177638"/>
            <a:ext cx="562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Выберу значение для </a:t>
            </a:r>
            <a:r>
              <a:rPr lang="ru-RU" dirty="0" err="1" smtClean="0"/>
              <a:t>перекалибровки</a:t>
            </a:r>
            <a:r>
              <a:rPr lang="ru-RU" dirty="0" smtClean="0"/>
              <a:t> 1.75</a:t>
            </a:r>
            <a:r>
              <a:rPr lang="en-US" dirty="0" smtClean="0"/>
              <a:t>E-</a:t>
            </a:r>
            <a:r>
              <a:rPr lang="ru-RU" dirty="0" smtClean="0"/>
              <a:t>4</a:t>
            </a:r>
            <a:r>
              <a:rPr lang="en-US" dirty="0" smtClean="0"/>
              <a:t> ns-1</a:t>
            </a:r>
          </a:p>
          <a:p>
            <a:r>
              <a:rPr lang="ru-RU" dirty="0" smtClean="0"/>
              <a:t>С ошибкой 6%   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659188" y="3497275"/>
            <a:ext cx="226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event_x-ray_10_thmV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23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event_x_ray_18_2mmColl 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SiPM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2" y="1402080"/>
            <a:ext cx="5904327" cy="34555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9" y="1464815"/>
            <a:ext cx="6046191" cy="33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669" y="55386"/>
            <a:ext cx="5810369" cy="33616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55385"/>
            <a:ext cx="5982790" cy="33205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" y="3526135"/>
            <a:ext cx="5904411" cy="32607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968" y="3485516"/>
            <a:ext cx="5735070" cy="330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9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146305"/>
            <a:ext cx="5941300" cy="32552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8" y="146305"/>
            <a:ext cx="6010274" cy="32887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7901"/>
            <a:ext cx="5900737" cy="32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51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142" y="1698171"/>
            <a:ext cx="6757953" cy="38155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3771"/>
            <a:ext cx="4911634" cy="29347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" y="4136571"/>
            <a:ext cx="4564887" cy="27214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174" y="1698171"/>
            <a:ext cx="1872341" cy="12061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078" y="5050971"/>
            <a:ext cx="1732684" cy="1090309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центральному кресту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63"/>
            <a:ext cx="5977779" cy="34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67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3х5 и 5х3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71477" y="315178"/>
            <a:ext cx="245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Адаптивный алгоритм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/>
          </p:nvPr>
        </p:nvGraphicFramePr>
        <p:xfrm>
          <a:off x="60962" y="832290"/>
          <a:ext cx="2586445" cy="1859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390"/>
                <a:gridCol w="511390"/>
                <a:gridCol w="511390"/>
                <a:gridCol w="528673"/>
                <a:gridCol w="523602"/>
              </a:tblGrid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61.89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63.59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69.1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73.56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92.1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97.7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148.1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105.5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834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106.3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233.2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485.2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374.2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154.1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267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113.7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265.7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627.4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212.2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1821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178.3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305.8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269.3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0892" marR="60892" marT="30446" marB="304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81361" y="411167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</a:t>
            </a:r>
            <a:r>
              <a:rPr lang="ru-RU" dirty="0" smtClean="0"/>
              <a:t>каналы</a:t>
            </a:r>
            <a:endParaRPr lang="ru-RU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/>
          </p:nvPr>
        </p:nvGraphicFramePr>
        <p:xfrm>
          <a:off x="3304634" y="859418"/>
          <a:ext cx="2501304" cy="183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56"/>
                <a:gridCol w="494556"/>
                <a:gridCol w="494556"/>
                <a:gridCol w="511270"/>
                <a:gridCol w="506366"/>
              </a:tblGrid>
              <a:tr h="293122"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61.89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63.59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69.1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73.56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93122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92.1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97.7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148.1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105.5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93122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106.3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233.2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485.2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374.2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154.1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10370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113.7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265.7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627.4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212.2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9830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108.1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178.3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305.8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269.3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58624" marR="58624" marT="29312" marB="293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000855" y="441567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 </a:t>
            </a:r>
            <a:r>
              <a:rPr lang="ru-RU" dirty="0" smtClean="0"/>
              <a:t>каналы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70" y="780499"/>
            <a:ext cx="5100895" cy="289898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2" y="3658281"/>
            <a:ext cx="5265556" cy="31399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945" y="3905003"/>
            <a:ext cx="4859064" cy="28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8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CoG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координаты по </a:t>
            </a:r>
            <a:r>
              <a:rPr lang="en-US" sz="3200" dirty="0" smtClean="0">
                <a:solidFill>
                  <a:srgbClr val="FF0000"/>
                </a:solidFill>
              </a:rPr>
              <a:t>5</a:t>
            </a:r>
            <a:r>
              <a:rPr lang="ru-RU" sz="3200" dirty="0" smtClean="0">
                <a:solidFill>
                  <a:srgbClr val="FF0000"/>
                </a:solidFill>
              </a:rPr>
              <a:t>х5 </a:t>
            </a:r>
            <a:r>
              <a:rPr lang="ru-RU" sz="3200" dirty="0" smtClean="0">
                <a:solidFill>
                  <a:srgbClr val="FF0000"/>
                </a:solidFill>
              </a:rPr>
              <a:t>и </a:t>
            </a:r>
            <a:r>
              <a:rPr lang="ru-RU" sz="3200" dirty="0" smtClean="0">
                <a:solidFill>
                  <a:srgbClr val="FF0000"/>
                </a:solidFill>
              </a:rPr>
              <a:t>5х</a:t>
            </a:r>
            <a:r>
              <a:rPr lang="en-US" sz="3200" dirty="0" smtClean="0">
                <a:solidFill>
                  <a:srgbClr val="FF0000"/>
                </a:solidFill>
              </a:rPr>
              <a:t>5</a:t>
            </a:r>
            <a:r>
              <a:rPr lang="ru-RU" sz="3200" dirty="0" smtClean="0">
                <a:solidFill>
                  <a:srgbClr val="FF0000"/>
                </a:solidFill>
              </a:rPr>
              <a:t/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6677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1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162"/>
            <a:ext cx="3744686" cy="21306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5" y="699209"/>
            <a:ext cx="4121371" cy="19955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724" y="699209"/>
            <a:ext cx="4125647" cy="20040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54755"/>
            <a:ext cx="4110446" cy="203711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446" y="3390465"/>
            <a:ext cx="3979817" cy="196569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932" y="3354754"/>
            <a:ext cx="3901440" cy="25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915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2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420733"/>
            <a:ext cx="4017811" cy="25837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31" y="464278"/>
            <a:ext cx="3856430" cy="24722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748474"/>
            <a:ext cx="4059596" cy="26317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597" y="3748474"/>
            <a:ext cx="3952220" cy="25310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817" y="3752827"/>
            <a:ext cx="3972122" cy="252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633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3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26" y="483241"/>
            <a:ext cx="4193994" cy="268191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120" y="483241"/>
            <a:ext cx="4080152" cy="26599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1" y="3396344"/>
            <a:ext cx="4136611" cy="26212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767" y="3448597"/>
            <a:ext cx="3883368" cy="250632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260" y="3458974"/>
            <a:ext cx="3924028" cy="251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519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4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6" y="478564"/>
            <a:ext cx="4467568" cy="28829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14" y="478564"/>
            <a:ext cx="4508366" cy="288294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8560"/>
            <a:ext cx="4156487" cy="26299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165" y="3718560"/>
            <a:ext cx="4005670" cy="25196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835" y="3712024"/>
            <a:ext cx="3992507" cy="25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10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-95796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Корреляции каналов</a:t>
            </a:r>
            <a:r>
              <a:rPr lang="en-US" sz="3200" dirty="0" smtClean="0">
                <a:solidFill>
                  <a:srgbClr val="FF0000"/>
                </a:solidFill>
              </a:rPr>
              <a:t>. </a:t>
            </a:r>
            <a:r>
              <a:rPr lang="ru-RU" sz="3200" dirty="0" smtClean="0">
                <a:solidFill>
                  <a:srgbClr val="FF0000"/>
                </a:solidFill>
              </a:rPr>
              <a:t>Строка 5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18" y="501560"/>
            <a:ext cx="4562882" cy="29240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669" y="501559"/>
            <a:ext cx="4486218" cy="29240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4686"/>
            <a:ext cx="4041597" cy="26007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597" y="3751814"/>
            <a:ext cx="4084320" cy="25936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081" y="3774367"/>
            <a:ext cx="4005125" cy="25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7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04433"/>
              </p:ext>
            </p:extLst>
          </p:nvPr>
        </p:nvGraphicFramePr>
        <p:xfrm>
          <a:off x="2338971" y="1323703"/>
          <a:ext cx="7005325" cy="4075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088"/>
                <a:gridCol w="1385088"/>
                <a:gridCol w="1385088"/>
                <a:gridCol w="1431897"/>
                <a:gridCol w="1418164"/>
              </a:tblGrid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1.9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[33]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2.5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2.6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2.3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[34]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30931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[35]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5.2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3.7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[37]</a:t>
                      </a:r>
                      <a:endParaRPr lang="ru-RU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7.1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6.6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11.5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[39]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95248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3.4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[55]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7.8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[40]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[41]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Нет сигнала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[56]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5.4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[57]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8936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[42]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[43]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[58]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6.1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[59]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Не определено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[44]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Среднее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 по методу одиночного интеграла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8478" y="5502868"/>
            <a:ext cx="498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Сумма по всем </a:t>
            </a:r>
            <a:r>
              <a:rPr lang="en-US" dirty="0" err="1" smtClean="0"/>
              <a:t>SiPM</a:t>
            </a:r>
            <a:r>
              <a:rPr lang="ru-RU" dirty="0" smtClean="0"/>
              <a:t>:</a:t>
            </a:r>
            <a:r>
              <a:rPr lang="en-US" dirty="0" smtClean="0"/>
              <a:t> 130.4</a:t>
            </a:r>
            <a:r>
              <a:rPr lang="ru-RU" dirty="0" smtClean="0"/>
              <a:t> </a:t>
            </a:r>
            <a:r>
              <a:rPr lang="en-US" dirty="0" err="1" smtClean="0"/>
              <a:t>pe</a:t>
            </a:r>
            <a:endParaRPr lang="en-US" dirty="0" smtClean="0"/>
          </a:p>
          <a:p>
            <a:r>
              <a:rPr lang="ru-RU" dirty="0" smtClean="0"/>
              <a:t>Сумма по центральному столбцу: 50.3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endParaRPr lang="ru-RU" dirty="0" smtClean="0"/>
          </a:p>
          <a:p>
            <a:r>
              <a:rPr lang="ru-RU" dirty="0" smtClean="0"/>
              <a:t>Сумма по центральной строке:  42.9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982789" y="3570514"/>
            <a:ext cx="4415245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5982789" y="531223"/>
            <a:ext cx="0" cy="30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23863" y="3796937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635714" y="414439"/>
            <a:ext cx="2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1589" y="414439"/>
            <a:ext cx="276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Число </a:t>
            </a:r>
            <a:r>
              <a:rPr lang="en-US" dirty="0" err="1" smtClean="0"/>
              <a:t>pe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непрерывное, что не совсем верно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824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</a:rPr>
              <a:t>Пересчитаю число </a:t>
            </a:r>
            <a:r>
              <a:rPr lang="en-US" sz="3200" dirty="0" err="1" smtClean="0">
                <a:solidFill>
                  <a:srgbClr val="FF0000"/>
                </a:solidFill>
              </a:rPr>
              <a:t>pe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в событии, используя округление до целого </a:t>
            </a:r>
            <a:br>
              <a:rPr lang="ru-RU" sz="3200" dirty="0" smtClean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885"/>
            <a:ext cx="4946171" cy="29253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9" y="391885"/>
            <a:ext cx="5032333" cy="30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55697</TotalTime>
  <Words>2586</Words>
  <Application>Microsoft Office PowerPoint</Application>
  <PresentationFormat>Широкоэкранный</PresentationFormat>
  <Paragraphs>926</Paragraphs>
  <Slides>76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Consolas</vt:lpstr>
      <vt:lpstr>Тема Office</vt:lpstr>
      <vt:lpstr>Число pe в событии по методу одиночного интеграла,  event_x-ray_4_thmV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Среднее число pe в событии по методу одиночного интеграла  </vt:lpstr>
      <vt:lpstr>Пересчитаю число pe в событии, используя округление до целого  </vt:lpstr>
      <vt:lpstr>Среднее число pe в событии по методу одиночного интеграла  </vt:lpstr>
      <vt:lpstr>CoG определение координаты по центральному кресту </vt:lpstr>
      <vt:lpstr>Причина артефакта </vt:lpstr>
      <vt:lpstr>Презентация PowerPoint</vt:lpstr>
      <vt:lpstr>Число pe в событии по методу одиночного интеграла,  event_x-ray_5_thmV</vt:lpstr>
      <vt:lpstr>Среднее число pe в событии по методу одиночного интеграла  </vt:lpstr>
      <vt:lpstr>CoG определение координаты по центральному кресту </vt:lpstr>
      <vt:lpstr>Число pe в событии по методу одиночного интеграла,  event_x-ray_6_thmV</vt:lpstr>
      <vt:lpstr>Среднее число pe в событии по методу одиночного интеграла  </vt:lpstr>
      <vt:lpstr>CoG определение координаты по центральному кресту </vt:lpstr>
      <vt:lpstr>Число pe в событии по методу одиночного интеграла,  event_x-ray_7_thmV</vt:lpstr>
      <vt:lpstr>Среднее число pe в событии по методу одиночного интеграла  </vt:lpstr>
      <vt:lpstr>CoG определение координаты по центральному кресту </vt:lpstr>
      <vt:lpstr>Число pe в событии по методу одиночного интеграла,  event_x-ray_8_thmV</vt:lpstr>
      <vt:lpstr>Число pe в событии по методу одиночного интеграла,  event_x-ray_8_thmV</vt:lpstr>
      <vt:lpstr>CoG определение координаты по центральному кресту </vt:lpstr>
      <vt:lpstr>Число pe в событии по методу одиночного интеграла,  event_x-ray_9_thmV</vt:lpstr>
      <vt:lpstr>CoG определение координаты по центральному кресту </vt:lpstr>
      <vt:lpstr>Презентация PowerPoint</vt:lpstr>
      <vt:lpstr>Презентация PowerPoint</vt:lpstr>
      <vt:lpstr>Число pe в событии по методу одиночного интеграла,  event_x-ray_10_thmV_recalib</vt:lpstr>
      <vt:lpstr>CoG определение координаты по центральному кресту </vt:lpstr>
      <vt:lpstr>Презентация PowerPoint</vt:lpstr>
      <vt:lpstr>Число pe в событии по методу одиночного интеграла,  event_x-ray_10_thmV</vt:lpstr>
      <vt:lpstr>CoG определение координаты по центральному кресту </vt:lpstr>
      <vt:lpstr>Число pe в событии по методу одиночного интеграла,  event_x-ray_12_thmV</vt:lpstr>
      <vt:lpstr>Презентация PowerPoint</vt:lpstr>
      <vt:lpstr>event_x-ray_18_small_2</vt:lpstr>
      <vt:lpstr>CoG определение координаты по центральному кресту </vt:lpstr>
      <vt:lpstr>event_x-ray_18_thmV</vt:lpstr>
      <vt:lpstr>Среднее число pe в событии по методу одиночного интеграла  </vt:lpstr>
      <vt:lpstr>CoG определение координаты по центральному кресту </vt:lpstr>
      <vt:lpstr>CoG определение координаты по 3х5 и 5х3 </vt:lpstr>
      <vt:lpstr>CoG определение координаты по матрице 4x4 </vt:lpstr>
      <vt:lpstr>Корреляции каналов. Строка 1</vt:lpstr>
      <vt:lpstr>Корреляции каналов. Строка 2</vt:lpstr>
      <vt:lpstr>Корреляции каналов. Строка 3</vt:lpstr>
      <vt:lpstr>Корреляции каналов. Строка 4</vt:lpstr>
      <vt:lpstr>Корреляции каналов. Строка 5</vt:lpstr>
      <vt:lpstr>Среднее число pe в событии по методу одиночного интеграла  </vt:lpstr>
      <vt:lpstr> event_Cd_14_thmV </vt:lpstr>
      <vt:lpstr> event_Cd_18_th300mV </vt:lpstr>
      <vt:lpstr> event_Cd_18_th300mV </vt:lpstr>
      <vt:lpstr> event_Cd_20_th400mV </vt:lpstr>
      <vt:lpstr>Презентация PowerPoint</vt:lpstr>
      <vt:lpstr>Презентация PowerPoint</vt:lpstr>
      <vt:lpstr>sipm_46V</vt:lpstr>
      <vt:lpstr>sipm_46V_run2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event_x_ray_18_2mmColl , SiPM </vt:lpstr>
      <vt:lpstr>Презентация PowerPoint</vt:lpstr>
      <vt:lpstr>Презентация PowerPoint</vt:lpstr>
      <vt:lpstr>CoG определение координаты по центральному кресту </vt:lpstr>
      <vt:lpstr>CoG определение координаты по 3х5 и 5х3 </vt:lpstr>
      <vt:lpstr>CoG определение координаты по 5х5 и 5х5 </vt:lpstr>
      <vt:lpstr>Корреляции каналов. Строка 1</vt:lpstr>
      <vt:lpstr>Корреляции каналов. Строка 2</vt:lpstr>
      <vt:lpstr>Корреляции каналов. Строка 3</vt:lpstr>
      <vt:lpstr>Корреляции каналов. Строка 4</vt:lpstr>
      <vt:lpstr>Корреляции каналов. Строка 5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oleynikov</dc:creator>
  <cp:lastModifiedBy>oleynikov</cp:lastModifiedBy>
  <cp:revision>605</cp:revision>
  <dcterms:created xsi:type="dcterms:W3CDTF">2017-07-27T13:09:16Z</dcterms:created>
  <dcterms:modified xsi:type="dcterms:W3CDTF">2017-11-14T10:49:40Z</dcterms:modified>
</cp:coreProperties>
</file>